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3" r:id="rId3"/>
    <p:sldId id="256" r:id="rId4"/>
    <p:sldId id="258" r:id="rId5"/>
    <p:sldId id="259" r:id="rId6"/>
    <p:sldId id="260" r:id="rId7"/>
    <p:sldId id="261" r:id="rId8"/>
    <p:sldId id="266" r:id="rId9"/>
    <p:sldId id="267" r:id="rId10"/>
    <p:sldId id="268" r:id="rId11"/>
    <p:sldId id="269" r:id="rId12"/>
    <p:sldId id="270" r:id="rId13"/>
    <p:sldId id="272" r:id="rId14"/>
    <p:sldId id="276" r:id="rId15"/>
    <p:sldId id="271" r:id="rId16"/>
    <p:sldId id="278" r:id="rId17"/>
    <p:sldId id="277" r:id="rId18"/>
    <p:sldId id="279" r:id="rId19"/>
    <p:sldId id="275" r:id="rId20"/>
    <p:sldId id="273" r:id="rId21"/>
    <p:sldId id="274" r:id="rId22"/>
    <p:sldId id="2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75" autoAdjust="0"/>
    <p:restoredTop sz="94660"/>
  </p:normalViewPr>
  <p:slideViewPr>
    <p:cSldViewPr snapToGrid="0">
      <p:cViewPr>
        <p:scale>
          <a:sx n="66" d="100"/>
          <a:sy n="66" d="100"/>
        </p:scale>
        <p:origin x="31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4222-7FAB-4F0B-9481-8626257E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6F76A-C467-4965-9D03-34274BF5D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5A0E2-9439-4CFD-975D-EA8072E7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F2EF2-51B7-4BA2-95A2-E91AFE9F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CB9D5-9E96-4DC4-8F96-A34DFE8D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90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25265-5020-4254-BE18-A94C53DA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486F0-2763-4C91-B3F3-BE0EB19EF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F6397-8243-422C-9D44-B00FD9BC3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BCF53-1C3D-4BDF-B435-DF314759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367D2-5F3A-4C26-8248-370044E3A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19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F10B45-3C71-4A57-95D2-A6D18CF070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DD7C4-B89D-41AA-8B97-293ADEC9B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665D6-92C4-4F1C-8B1E-FB9F1933D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AEB85-54A0-4E02-991B-3E53402E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A9C45-94FB-4127-A7B9-720E49C15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4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9650-130C-4B00-B92F-78BA61EB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38F2B-A5CF-44A3-A6B5-881A045F2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FACA1-77D1-4A3B-A244-CE01DCF07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24122-E8E3-4287-82BC-B86A28C75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70F6F-712F-45C6-BAD6-8BDB568F7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45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80E6B-C79D-4B14-BAD1-CEAFB775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15DCD-D4EC-479D-8D25-C25C92FA3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1D148-47D3-49C4-9C7E-DB27F52B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21DE2-5B73-4196-8F2C-30FC97EA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1B4DF-C4CB-4B5D-932D-354735FD8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3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D521-6CFE-412A-B6C5-064847A7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BFB01-51A3-42CC-B7FE-6AF2327073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1A8B4-A21E-4440-BF47-C4434E152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2A37B-D64C-48A8-A295-8C160D2B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9525A-A686-4D37-AED1-DC4CC8DDA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922AE-CE6D-493D-9BB2-F7A338EC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65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333E5-C312-463C-8FC0-DD5F4F641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85573-74B1-4F86-A2F0-4B298673A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F46FA-7581-4FEA-B190-ABD68C388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F58B39-5FCD-4B5C-8D9A-28A053264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459D7F-27B0-465D-ADA4-130F95CF9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E9E37-43FF-42C4-8289-019EE2958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C9EA40-36BF-4C3A-B6D9-4A263D22B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76B903-6775-428F-BD72-90E7BB82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56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7136-19A2-44DD-8CE1-9DBA0B04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EE1BD0-73D0-4B65-9CC9-29A70CFF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4F59A2-B2E0-421D-B183-B57076EF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F4C42-8C39-463C-8EF8-40DCB141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33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983981-58D9-459A-99A4-E84AE028C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B1F5A-1191-45C7-9296-C17C55EC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ED6D5-CE86-4C1E-B3DA-0382BADE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2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B3B3-FC2B-4316-8C2C-27CB1A1D6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F0DB3-D42A-4834-988A-5AF2ABDC4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1290F-1951-4460-A2BA-86EC3F0CA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7EBCF-0633-4320-878A-C00D888BE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C1919-B33F-4A48-8893-873F5971C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3B30A-8549-4A39-90C9-AD28859D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45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1113-0F80-4769-B0D7-C9652BD4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98886B-D117-4006-B3C9-709B524CB1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5D064-D9B0-4691-BE19-95BA8E2A7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32510-41CA-4427-AA44-D6D957166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2B7B3-4BC6-4F8D-98E4-148775E7F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78797-5147-4C03-8161-E4236072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05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23D3E-9319-4CD7-8CE7-FB8082E7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6546E-2B8A-42B8-BC99-0212D169A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1ABE6-02B2-4E61-A068-F4B846771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C6A43-2CFE-4735-9C32-17897F843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0E1F9-DADF-418C-8EAA-E8A0B7A07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2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4DFE42-4F02-4015-A0E5-3B2A8DADF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18911-275E-4C6A-AA4E-FE2F79631F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Making Games of the JavaScript Variety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FE7BD3-7922-4788-9691-EE483F4504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goldenPiGames</a:t>
            </a:r>
          </a:p>
        </p:txBody>
      </p:sp>
    </p:spTree>
    <p:extLst>
      <p:ext uri="{BB962C8B-B14F-4D97-AF65-F5344CB8AC3E}">
        <p14:creationId xmlns:p14="http://schemas.microsoft.com/office/powerpoint/2010/main" val="2298166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BD1637-845F-4EE9-A160-242915B3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52890" cy="1042435"/>
          </a:xfrm>
        </p:spPr>
        <p:txBody>
          <a:bodyPr/>
          <a:lstStyle/>
          <a:p>
            <a:r>
              <a:rPr lang="en-US" dirty="0"/>
              <a:t>1996: JScript is Created (3/5)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7CCA6E-313F-4C7D-9B6B-86ECA990C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42"/>
          <a:stretch/>
        </p:blipFill>
        <p:spPr bwMode="auto">
          <a:xfrm>
            <a:off x="1481277" y="2902227"/>
            <a:ext cx="9677562" cy="19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3C28F7-121A-42B8-B5D3-5E842DA8F0F8}"/>
              </a:ext>
            </a:extLst>
          </p:cNvPr>
          <p:cNvSpPr/>
          <p:nvPr/>
        </p:nvSpPr>
        <p:spPr>
          <a:xfrm>
            <a:off x="2464904" y="2544417"/>
            <a:ext cx="1060174" cy="2040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Eraser PNG Image - PurePNG | Free transparent CC0 PNG ...">
            <a:extLst>
              <a:ext uri="{FF2B5EF4-FFF2-40B4-BE49-F238E27FC236}">
                <a16:creationId xmlns:a16="http://schemas.microsoft.com/office/drawing/2014/main" id="{E90DB24A-E340-4978-BE4C-17574AC23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00" y="2136912"/>
            <a:ext cx="3727090" cy="304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15611C-E038-455F-A441-D3CC6B449D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13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BD1637-845F-4EE9-A160-242915B3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52890" cy="1042435"/>
          </a:xfrm>
        </p:spPr>
        <p:txBody>
          <a:bodyPr/>
          <a:lstStyle/>
          <a:p>
            <a:r>
              <a:rPr lang="en-US" dirty="0"/>
              <a:t>1996: JScript is Created (4/5)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7CCA6E-313F-4C7D-9B6B-86ECA990C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42"/>
          <a:stretch/>
        </p:blipFill>
        <p:spPr bwMode="auto">
          <a:xfrm>
            <a:off x="1481277" y="2902227"/>
            <a:ext cx="9677562" cy="19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3C28F7-121A-42B8-B5D3-5E842DA8F0F8}"/>
              </a:ext>
            </a:extLst>
          </p:cNvPr>
          <p:cNvSpPr/>
          <p:nvPr/>
        </p:nvSpPr>
        <p:spPr>
          <a:xfrm>
            <a:off x="2464904" y="2544417"/>
            <a:ext cx="3167270" cy="2040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Eraser PNG Image - PurePNG | Free transparent CC0 PNG ...">
            <a:extLst>
              <a:ext uri="{FF2B5EF4-FFF2-40B4-BE49-F238E27FC236}">
                <a16:creationId xmlns:a16="http://schemas.microsoft.com/office/drawing/2014/main" id="{95C56134-7478-41C8-AE1F-38851CCD9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629" y="785190"/>
            <a:ext cx="3727090" cy="304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339DA2-1851-4CC1-A4F2-B621720AA6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6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Internet Explorer logo PNG images free download">
            <a:extLst>
              <a:ext uri="{FF2B5EF4-FFF2-40B4-BE49-F238E27FC236}">
                <a16:creationId xmlns:a16="http://schemas.microsoft.com/office/drawing/2014/main" id="{6D80FF5B-F96F-491C-8A66-BB2D8C387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890" y="3019560"/>
            <a:ext cx="2357838" cy="235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E4AAAEF-00FB-44D7-BE8C-FED27F21FE13}"/>
              </a:ext>
            </a:extLst>
          </p:cNvPr>
          <p:cNvSpPr/>
          <p:nvPr/>
        </p:nvSpPr>
        <p:spPr>
          <a:xfrm>
            <a:off x="1616764" y="2063468"/>
            <a:ext cx="5989983" cy="1365532"/>
          </a:xfrm>
          <a:prstGeom prst="wedgeRectCallout">
            <a:avLst>
              <a:gd name="adj1" fmla="val 65312"/>
              <a:gd name="adj2" fmla="val 58183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/>
              <a:t>Perfection.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7BD1637-845F-4EE9-A160-242915B3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52890" cy="1042435"/>
          </a:xfrm>
        </p:spPr>
        <p:txBody>
          <a:bodyPr/>
          <a:lstStyle/>
          <a:p>
            <a:r>
              <a:rPr lang="en-US" dirty="0"/>
              <a:t>1996: JScript is Created (5/5)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329F38-0FB1-4052-80EE-3201DA0802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8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CC8E-291C-4CE2-89EB-847B4A12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52939"/>
          </a:xfrm>
        </p:spPr>
        <p:txBody>
          <a:bodyPr>
            <a:normAutofit/>
          </a:bodyPr>
          <a:lstStyle/>
          <a:p>
            <a:r>
              <a:rPr lang="en-US" sz="4000" dirty="0"/>
              <a:t>2005: ActionScript 3 almost becomes ECMAScript 4 (1/4)</a:t>
            </a:r>
          </a:p>
        </p:txBody>
      </p:sp>
      <p:pic>
        <p:nvPicPr>
          <p:cNvPr id="8" name="Picture 2" descr="Shitty Stock Photos - Best of the Worst Stock Photos for ...">
            <a:extLst>
              <a:ext uri="{FF2B5EF4-FFF2-40B4-BE49-F238E27FC236}">
                <a16:creationId xmlns:a16="http://schemas.microsoft.com/office/drawing/2014/main" id="{E9782D92-34A4-481E-B5F4-36387861F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713" y="1881809"/>
            <a:ext cx="7464287" cy="497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8E06D03-FE00-433D-B9B2-C64908F34EA8}"/>
              </a:ext>
            </a:extLst>
          </p:cNvPr>
          <p:cNvSpPr/>
          <p:nvPr/>
        </p:nvSpPr>
        <p:spPr>
          <a:xfrm>
            <a:off x="331146" y="1501282"/>
            <a:ext cx="7464287" cy="1152940"/>
          </a:xfrm>
          <a:prstGeom prst="wedgeRectCallout">
            <a:avLst>
              <a:gd name="adj1" fmla="val 65118"/>
              <a:gd name="adj2" fmla="val 6447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 hate having to make different scripts for each browser, can’t we have like an open standard?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866C4B-6472-4821-A707-5FCE7B8307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5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CC8E-291C-4CE2-89EB-847B4A12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52939"/>
          </a:xfrm>
        </p:spPr>
        <p:txBody>
          <a:bodyPr>
            <a:normAutofit/>
          </a:bodyPr>
          <a:lstStyle/>
          <a:p>
            <a:r>
              <a:rPr lang="en-US" sz="4000" dirty="0"/>
              <a:t>2005: ActionScript 3 almost becomes ECMAScript 4 (2/4)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8E06D03-FE00-433D-B9B2-C64908F34EA8}"/>
              </a:ext>
            </a:extLst>
          </p:cNvPr>
          <p:cNvSpPr/>
          <p:nvPr/>
        </p:nvSpPr>
        <p:spPr>
          <a:xfrm>
            <a:off x="2522804" y="2220685"/>
            <a:ext cx="7464287" cy="735653"/>
          </a:xfrm>
          <a:prstGeom prst="wedgeRectCallout">
            <a:avLst>
              <a:gd name="adj1" fmla="val -53690"/>
              <a:gd name="adj2" fmla="val 126634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Good idea, anyone got any thoughts on it?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B36D2F0-8239-4D79-9235-B0EEAADD6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6800"/>
            <a:ext cx="121920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FFE60E-96CF-4849-BB80-3099742E21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4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womans hand holding object : cutouts">
            <a:extLst>
              <a:ext uri="{FF2B5EF4-FFF2-40B4-BE49-F238E27FC236}">
                <a16:creationId xmlns:a16="http://schemas.microsoft.com/office/drawing/2014/main" id="{E73DFF23-3C96-4815-B8FA-095C87CB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47" y="2123759"/>
            <a:ext cx="2744188" cy="365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E6CC8E-291C-4CE2-89EB-847B4A12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52939"/>
          </a:xfrm>
        </p:spPr>
        <p:txBody>
          <a:bodyPr>
            <a:normAutofit/>
          </a:bodyPr>
          <a:lstStyle/>
          <a:p>
            <a:r>
              <a:rPr lang="en-US" sz="4000" dirty="0"/>
              <a:t>2005: ActionScript 3 almost becomes ECMAScript 4 (3/4)</a:t>
            </a:r>
          </a:p>
        </p:txBody>
      </p:sp>
      <p:pic>
        <p:nvPicPr>
          <p:cNvPr id="10242" name="Picture 2" descr="Macromedia - Logos Download">
            <a:extLst>
              <a:ext uri="{FF2B5EF4-FFF2-40B4-BE49-F238E27FC236}">
                <a16:creationId xmlns:a16="http://schemas.microsoft.com/office/drawing/2014/main" id="{2779FCED-F84F-465C-866A-AE5EC818D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375" y="4246903"/>
            <a:ext cx="4505740" cy="199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ctionScript 3.0 y Eventos en BlackBerry PlayBook">
            <a:extLst>
              <a:ext uri="{FF2B5EF4-FFF2-40B4-BE49-F238E27FC236}">
                <a16:creationId xmlns:a16="http://schemas.microsoft.com/office/drawing/2014/main" id="{B2805363-49E0-4F56-8219-CE1A3D22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7" y="136299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54A87E2-0A3F-496C-B437-8662CAA3E193}"/>
              </a:ext>
            </a:extLst>
          </p:cNvPr>
          <p:cNvSpPr/>
          <p:nvPr/>
        </p:nvSpPr>
        <p:spPr>
          <a:xfrm>
            <a:off x="6278334" y="1785257"/>
            <a:ext cx="4738010" cy="1476665"/>
          </a:xfrm>
          <a:prstGeom prst="wedgeRectCallout">
            <a:avLst>
              <a:gd name="adj1" fmla="val -38717"/>
              <a:gd name="adj2" fmla="val 93432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Let’s use ActionScript 3, which is currently being developed for use with Flash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F74070-51FB-4775-A49E-2E4E3A7625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47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CC8E-291C-4CE2-89EB-847B4A12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52939"/>
          </a:xfrm>
        </p:spPr>
        <p:txBody>
          <a:bodyPr>
            <a:normAutofit/>
          </a:bodyPr>
          <a:lstStyle/>
          <a:p>
            <a:r>
              <a:rPr lang="en-US" sz="4000" dirty="0"/>
              <a:t>2005: ActionScript 3 almost becomes ECMAScript 4 (4/4)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54A87E2-0A3F-496C-B437-8662CAA3E193}"/>
              </a:ext>
            </a:extLst>
          </p:cNvPr>
          <p:cNvSpPr/>
          <p:nvPr/>
        </p:nvSpPr>
        <p:spPr>
          <a:xfrm>
            <a:off x="8345713" y="1862240"/>
            <a:ext cx="1915887" cy="1152939"/>
          </a:xfrm>
          <a:prstGeom prst="wedgeRectCallout">
            <a:avLst>
              <a:gd name="adj1" fmla="val -194777"/>
              <a:gd name="adj2" fmla="val 87138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nah</a:t>
            </a:r>
          </a:p>
        </p:txBody>
      </p:sp>
      <p:pic>
        <p:nvPicPr>
          <p:cNvPr id="7" name="Picture 6" descr="Internet Explorer logo PNG images free download">
            <a:extLst>
              <a:ext uri="{FF2B5EF4-FFF2-40B4-BE49-F238E27FC236}">
                <a16:creationId xmlns:a16="http://schemas.microsoft.com/office/drawing/2014/main" id="{EEDFE442-F1B4-4DE7-BB68-31F2E4784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21543"/>
            <a:ext cx="5036457" cy="50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2EFCF6-D44A-42D5-A19F-C6C995095E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33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CC8E-291C-4CE2-89EB-847B4A12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52939"/>
          </a:xfrm>
        </p:spPr>
        <p:txBody>
          <a:bodyPr>
            <a:normAutofit/>
          </a:bodyPr>
          <a:lstStyle/>
          <a:p>
            <a:r>
              <a:rPr lang="en-US" sz="4000" dirty="0"/>
              <a:t>2009: JavaScript becomes standard as ECMAScript 5 (1/5)</a:t>
            </a:r>
          </a:p>
        </p:txBody>
      </p:sp>
      <p:pic>
        <p:nvPicPr>
          <p:cNvPr id="8" name="Picture 2" descr="Shitty Stock Photos - Best of the Worst Stock Photos for ...">
            <a:extLst>
              <a:ext uri="{FF2B5EF4-FFF2-40B4-BE49-F238E27FC236}">
                <a16:creationId xmlns:a16="http://schemas.microsoft.com/office/drawing/2014/main" id="{E9782D92-34A4-481E-B5F4-36387861F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713" y="1881809"/>
            <a:ext cx="7464287" cy="497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8E06D03-FE00-433D-B9B2-C64908F34EA8}"/>
              </a:ext>
            </a:extLst>
          </p:cNvPr>
          <p:cNvSpPr/>
          <p:nvPr/>
        </p:nvSpPr>
        <p:spPr>
          <a:xfrm>
            <a:off x="331146" y="1501282"/>
            <a:ext cx="7464287" cy="1152940"/>
          </a:xfrm>
          <a:prstGeom prst="wedgeRectCallout">
            <a:avLst>
              <a:gd name="adj1" fmla="val 65118"/>
              <a:gd name="adj2" fmla="val 6447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 hate having to make different scripts for each browser, can’t we have like an open standard?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60E494-E01C-4C02-866A-64814AA25C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0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CC8E-291C-4CE2-89EB-847B4A12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52939"/>
          </a:xfrm>
        </p:spPr>
        <p:txBody>
          <a:bodyPr>
            <a:normAutofit/>
          </a:bodyPr>
          <a:lstStyle/>
          <a:p>
            <a:r>
              <a:rPr lang="en-US" sz="4000" dirty="0"/>
              <a:t>2009: JavaScript becomes standard as ECMAScript 5 (1/5)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8E06D03-FE00-433D-B9B2-C64908F34EA8}"/>
              </a:ext>
            </a:extLst>
          </p:cNvPr>
          <p:cNvSpPr/>
          <p:nvPr/>
        </p:nvSpPr>
        <p:spPr>
          <a:xfrm>
            <a:off x="2952588" y="2133600"/>
            <a:ext cx="7464287" cy="695890"/>
          </a:xfrm>
          <a:prstGeom prst="wedgeRectCallout">
            <a:avLst>
              <a:gd name="adj1" fmla="val -75858"/>
              <a:gd name="adj2" fmla="val 82891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uh, sure, let’s try using JavaScript this time</a:t>
            </a:r>
          </a:p>
        </p:txBody>
      </p:sp>
      <p:pic>
        <p:nvPicPr>
          <p:cNvPr id="11" name="Picture 2" descr="Mozilla Firefox | Logopedia | FANDOM powered by Wikia">
            <a:extLst>
              <a:ext uri="{FF2B5EF4-FFF2-40B4-BE49-F238E27FC236}">
                <a16:creationId xmlns:a16="http://schemas.microsoft.com/office/drawing/2014/main" id="{23DB6F7E-D452-4814-B706-4180C05A7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888" y="5188556"/>
            <a:ext cx="1669444" cy="166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oogle Chrome surpasses 800 million monthly mobile users ...">
            <a:extLst>
              <a:ext uri="{FF2B5EF4-FFF2-40B4-BE49-F238E27FC236}">
                <a16:creationId xmlns:a16="http://schemas.microsoft.com/office/drawing/2014/main" id="{FA5DB558-4EDB-4A64-BB20-B8591FAFC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44" y="5188556"/>
            <a:ext cx="1669444" cy="166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nternet Explorer logo PNG images free download">
            <a:extLst>
              <a:ext uri="{FF2B5EF4-FFF2-40B4-BE49-F238E27FC236}">
                <a16:creationId xmlns:a16="http://schemas.microsoft.com/office/drawing/2014/main" id="{3E45FCE4-A8D3-41BF-9B31-397A9EFA1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8556"/>
            <a:ext cx="1669444" cy="166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Safari (web browser) - Wikipedia">
            <a:extLst>
              <a:ext uri="{FF2B5EF4-FFF2-40B4-BE49-F238E27FC236}">
                <a16:creationId xmlns:a16="http://schemas.microsoft.com/office/drawing/2014/main" id="{BA178CFA-210A-47E1-A4E5-E5D7FE01E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32" y="5188556"/>
            <a:ext cx="1676400" cy="166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E87C68E5-6024-4123-A63E-88CAFAC1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11" y="3257360"/>
            <a:ext cx="5637473" cy="150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98A5F7-2536-4CF4-B433-DA6DB46FBF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21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E09E25-EACB-44D5-A79F-18E39B234D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52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2009: JavaScript becomes standard as ECMAScript 5 (3/5)</a:t>
            </a:r>
          </a:p>
        </p:txBody>
      </p:sp>
      <p:pic>
        <p:nvPicPr>
          <p:cNvPr id="10" name="Picture 2" descr="What is ES5">
            <a:extLst>
              <a:ext uri="{FF2B5EF4-FFF2-40B4-BE49-F238E27FC236}">
                <a16:creationId xmlns:a16="http://schemas.microsoft.com/office/drawing/2014/main" id="{3DAE1158-52AF-427D-8F3C-3BAC0737E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78" y="1152939"/>
            <a:ext cx="4729843" cy="536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BAE7E6-1F97-4F23-8163-F067528136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55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B6E6-FEF8-4583-A836-39A40C60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Blatant, but hopefully not excessive, self-promotion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52C8C7-379C-497C-8ECC-5FFF0D58F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77" y="1756643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CFF7D5-DABC-4CC6-8B70-0F73B08464E0}"/>
              </a:ext>
            </a:extLst>
          </p:cNvPr>
          <p:cNvSpPr txBox="1"/>
          <p:nvPr/>
        </p:nvSpPr>
        <p:spPr>
          <a:xfrm>
            <a:off x="2298440" y="2080139"/>
            <a:ext cx="2769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@goldenPiGames</a:t>
            </a:r>
          </a:p>
        </p:txBody>
      </p:sp>
      <p:pic>
        <p:nvPicPr>
          <p:cNvPr id="2052" name="Picture 4" descr="Twitter Logo, Twitter Symbol, Meaning, History and Evolution">
            <a:extLst>
              <a:ext uri="{FF2B5EF4-FFF2-40B4-BE49-F238E27FC236}">
                <a16:creationId xmlns:a16="http://schemas.microsoft.com/office/drawing/2014/main" id="{69BC846A-D1C6-42DF-A569-E63A45D88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77" y="3186656"/>
            <a:ext cx="1325563" cy="117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D07FE2-43BB-4677-9360-1F61840A0FD0}"/>
              </a:ext>
            </a:extLst>
          </p:cNvPr>
          <p:cNvSpPr txBox="1"/>
          <p:nvPr/>
        </p:nvSpPr>
        <p:spPr>
          <a:xfrm>
            <a:off x="2298440" y="3186656"/>
            <a:ext cx="9694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Twitter is an awful company that intentionally tries to get its users addicted to political witch-hunts, doomscrolling, and other harmful habits so that they spend more time on the site but anyway I’m @goldenpigames1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CBC04-C6C3-4D18-9887-AE6BECA4E846}"/>
              </a:ext>
            </a:extLst>
          </p:cNvPr>
          <p:cNvSpPr txBox="1"/>
          <p:nvPr/>
        </p:nvSpPr>
        <p:spPr>
          <a:xfrm>
            <a:off x="2444214" y="48276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/</a:t>
            </a:r>
            <a:r>
              <a:rPr lang="en-US" sz="2000" dirty="0" err="1"/>
              <a:t>ErnbtbJ</a:t>
            </a:r>
            <a:endParaRPr lang="en-US" sz="2000" dirty="0"/>
          </a:p>
        </p:txBody>
      </p:sp>
      <p:pic>
        <p:nvPicPr>
          <p:cNvPr id="2054" name="Picture 6" descr="Discord App Reviews &amp; Download - Social Networking App ...">
            <a:extLst>
              <a:ext uri="{FF2B5EF4-FFF2-40B4-BE49-F238E27FC236}">
                <a16:creationId xmlns:a16="http://schemas.microsoft.com/office/drawing/2014/main" id="{487CCDB9-2C54-4B62-B542-F6E695FC5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77" y="4364934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C52269-77F8-4ECC-932F-DFB1D06832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83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CC8E-291C-4CE2-89EB-847B4A12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52939"/>
          </a:xfrm>
        </p:spPr>
        <p:txBody>
          <a:bodyPr>
            <a:normAutofit/>
          </a:bodyPr>
          <a:lstStyle/>
          <a:p>
            <a:r>
              <a:rPr lang="en-US" sz="4000" dirty="0"/>
              <a:t>2009: JavaScript becomes standard as ECMAScript 5 (4/5)</a:t>
            </a:r>
          </a:p>
        </p:txBody>
      </p:sp>
      <p:pic>
        <p:nvPicPr>
          <p:cNvPr id="13314" name="Picture 2" descr="Shitty Stock Photos - Best of the Worst Stock Photos for ...">
            <a:extLst>
              <a:ext uri="{FF2B5EF4-FFF2-40B4-BE49-F238E27FC236}">
                <a16:creationId xmlns:a16="http://schemas.microsoft.com/office/drawing/2014/main" id="{CB5FE8FF-7196-4D0C-BD0A-281E949F9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713" y="1881809"/>
            <a:ext cx="7464287" cy="497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CA4F07D-DD53-463E-B220-9C2F2CDF9563}"/>
              </a:ext>
            </a:extLst>
          </p:cNvPr>
          <p:cNvSpPr/>
          <p:nvPr/>
        </p:nvSpPr>
        <p:spPr>
          <a:xfrm>
            <a:off x="331146" y="1501282"/>
            <a:ext cx="7464287" cy="1152940"/>
          </a:xfrm>
          <a:prstGeom prst="wedgeRectCallout">
            <a:avLst>
              <a:gd name="adj1" fmla="val 65118"/>
              <a:gd name="adj2" fmla="val 6447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Great, now there won’t be any more stupid and pointless problems with web 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41C855-96F2-49AA-8366-44BF220BAA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3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Shitty Stock Photos - Best of the Worst Stock Photos for ...">
            <a:extLst>
              <a:ext uri="{FF2B5EF4-FFF2-40B4-BE49-F238E27FC236}">
                <a16:creationId xmlns:a16="http://schemas.microsoft.com/office/drawing/2014/main" id="{CB5FE8FF-7196-4D0C-BD0A-281E949F9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09" t="17265" r="22386" b="65348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2D4E00-3001-40E6-B915-A8E3808DC3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82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785C51-CD34-41E9-9731-1228335AF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AB7E5E-3D16-41B9-A414-6FFE96608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happened</a:t>
            </a:r>
          </a:p>
          <a:p>
            <a:r>
              <a:rPr lang="en-US" dirty="0"/>
              <a:t>now we have a scripting that works on </a:t>
            </a:r>
            <a:r>
              <a:rPr lang="en-US"/>
              <a:t>different browsers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FB5C6-8FDC-4640-9FE7-9391058082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34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E430-4FEF-420C-8AA1-A5FFB8183A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History of JavaScript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431F-3A2D-4496-93C5-1FC93FAA7B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completely ordinary PowerPoint presentation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CED194-EE4D-4512-8BDD-B915003A16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85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CAB89AF-A7CB-4A57-87AA-3D268DB2C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51" y="2216918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7CD15A-4A19-4FBE-876F-49FEA9BF838E}"/>
              </a:ext>
            </a:extLst>
          </p:cNvPr>
          <p:cNvSpPr txBox="1"/>
          <p:nvPr/>
        </p:nvSpPr>
        <p:spPr>
          <a:xfrm>
            <a:off x="569651" y="4312418"/>
            <a:ext cx="209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Brendan </a:t>
            </a:r>
            <a:r>
              <a:rPr lang="en-US" sz="2000" dirty="0" err="1"/>
              <a:t>Eich</a:t>
            </a:r>
            <a:r>
              <a:rPr lang="en-US" sz="2000" dirty="0"/>
              <a:t>*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F563DF9-66A0-48E7-BE97-DA535C1C5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20"/>
          <a:stretch/>
        </p:blipFill>
        <p:spPr bwMode="auto">
          <a:xfrm>
            <a:off x="9370223" y="2117653"/>
            <a:ext cx="2252126" cy="214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C79FA7-E8D1-4CFA-8ABC-0FBBA6A5D35F}"/>
              </a:ext>
            </a:extLst>
          </p:cNvPr>
          <p:cNvSpPr txBox="1"/>
          <p:nvPr/>
        </p:nvSpPr>
        <p:spPr>
          <a:xfrm>
            <a:off x="9370223" y="4233221"/>
            <a:ext cx="209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Netscape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E4AAAEF-00FB-44D7-BE8C-FED27F21FE13}"/>
              </a:ext>
            </a:extLst>
          </p:cNvPr>
          <p:cNvSpPr/>
          <p:nvPr/>
        </p:nvSpPr>
        <p:spPr>
          <a:xfrm>
            <a:off x="3788194" y="1972638"/>
            <a:ext cx="4458985" cy="907061"/>
          </a:xfrm>
          <a:prstGeom prst="wedgeRectCallout">
            <a:avLst>
              <a:gd name="adj1" fmla="val 68631"/>
              <a:gd name="adj2" fmla="val 455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need a scripting language for Netscape Navigator.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E926B42-2D5D-464B-A5A4-7288233583B2}"/>
              </a:ext>
            </a:extLst>
          </p:cNvPr>
          <p:cNvSpPr/>
          <p:nvPr/>
        </p:nvSpPr>
        <p:spPr>
          <a:xfrm>
            <a:off x="3788193" y="3470231"/>
            <a:ext cx="4458985" cy="521342"/>
          </a:xfrm>
          <a:prstGeom prst="wedgeRectCallout">
            <a:avLst>
              <a:gd name="adj1" fmla="val -71231"/>
              <a:gd name="adj2" fmla="val -48770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uh okay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7BD1637-845F-4EE9-A160-242915B3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52890" cy="1042435"/>
          </a:xfrm>
        </p:spPr>
        <p:txBody>
          <a:bodyPr/>
          <a:lstStyle/>
          <a:p>
            <a:r>
              <a:rPr lang="en-US" dirty="0"/>
              <a:t>1995: JavaScript is Created (1/4)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1F49E-DD9C-4316-A694-362E195EADFD}"/>
              </a:ext>
            </a:extLst>
          </p:cNvPr>
          <p:cNvSpPr txBox="1"/>
          <p:nvPr/>
        </p:nvSpPr>
        <p:spPr>
          <a:xfrm>
            <a:off x="0" y="6595010"/>
            <a:ext cx="10313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*Brendan </a:t>
            </a:r>
            <a:r>
              <a:rPr lang="en-US" sz="1200" dirty="0" err="1"/>
              <a:t>Eich</a:t>
            </a:r>
            <a:r>
              <a:rPr lang="en-US" sz="1200" dirty="0"/>
              <a:t> is also a huge homophobe so maybe don’t toot his horn so to speak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9C0A66-2D2A-4B0F-A67E-340B575411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7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19276-7B43-4242-9642-3BCA198F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52890" cy="1042435"/>
          </a:xfrm>
        </p:spPr>
        <p:txBody>
          <a:bodyPr/>
          <a:lstStyle/>
          <a:p>
            <a:r>
              <a:rPr lang="en-US" dirty="0"/>
              <a:t>1995: JavaScript is Created (2/4)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AB89AF-A7CB-4A57-87AA-3D268DB2C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51" y="2216918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7CD15A-4A19-4FBE-876F-49FEA9BF838E}"/>
              </a:ext>
            </a:extLst>
          </p:cNvPr>
          <p:cNvSpPr txBox="1"/>
          <p:nvPr/>
        </p:nvSpPr>
        <p:spPr>
          <a:xfrm>
            <a:off x="569651" y="4312418"/>
            <a:ext cx="209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Brendan </a:t>
            </a:r>
            <a:r>
              <a:rPr lang="en-US" sz="2000" dirty="0" err="1"/>
              <a:t>Eich</a:t>
            </a:r>
            <a:endParaRPr lang="en-US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F563DF9-66A0-48E7-BE97-DA535C1C5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20"/>
          <a:stretch/>
        </p:blipFill>
        <p:spPr bwMode="auto">
          <a:xfrm>
            <a:off x="9370223" y="2117653"/>
            <a:ext cx="2252126" cy="214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C79FA7-E8D1-4CFA-8ABC-0FBBA6A5D35F}"/>
              </a:ext>
            </a:extLst>
          </p:cNvPr>
          <p:cNvSpPr txBox="1"/>
          <p:nvPr/>
        </p:nvSpPr>
        <p:spPr>
          <a:xfrm>
            <a:off x="9370223" y="4233221"/>
            <a:ext cx="209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Netscape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E4AAAEF-00FB-44D7-BE8C-FED27F21FE13}"/>
              </a:ext>
            </a:extLst>
          </p:cNvPr>
          <p:cNvSpPr/>
          <p:nvPr/>
        </p:nvSpPr>
        <p:spPr>
          <a:xfrm>
            <a:off x="3788194" y="1554137"/>
            <a:ext cx="4458985" cy="942484"/>
          </a:xfrm>
          <a:prstGeom prst="wedgeRectCallout">
            <a:avLst>
              <a:gd name="adj1" fmla="val -72613"/>
              <a:gd name="adj2" fmla="val 68459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 made this language.</a:t>
            </a:r>
          </a:p>
          <a:p>
            <a:pPr algn="ctr"/>
            <a:r>
              <a:rPr lang="en-US" sz="2400" dirty="0"/>
              <a:t>I call it “</a:t>
            </a:r>
            <a:r>
              <a:rPr lang="en-US" sz="2400" dirty="0" err="1"/>
              <a:t>LiveScript</a:t>
            </a:r>
            <a:r>
              <a:rPr lang="en-US" sz="2400" dirty="0"/>
              <a:t>”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E926B42-2D5D-464B-A5A4-7288233583B2}"/>
              </a:ext>
            </a:extLst>
          </p:cNvPr>
          <p:cNvSpPr/>
          <p:nvPr/>
        </p:nvSpPr>
        <p:spPr>
          <a:xfrm>
            <a:off x="3788193" y="2794374"/>
            <a:ext cx="4458985" cy="634626"/>
          </a:xfrm>
          <a:prstGeom prst="wedgeRectCallout">
            <a:avLst>
              <a:gd name="adj1" fmla="val 70013"/>
              <a:gd name="adj2" fmla="val -1681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Let’s call it JavaScript instead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F1FD1D1-A96E-4D83-BB85-ABC9E0543AFE}"/>
              </a:ext>
            </a:extLst>
          </p:cNvPr>
          <p:cNvSpPr/>
          <p:nvPr/>
        </p:nvSpPr>
        <p:spPr>
          <a:xfrm>
            <a:off x="3788192" y="3798650"/>
            <a:ext cx="4458985" cy="634626"/>
          </a:xfrm>
          <a:prstGeom prst="wedgeRectCallout">
            <a:avLst>
              <a:gd name="adj1" fmla="val -72153"/>
              <a:gd name="adj2" fmla="val -58343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Why?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132EA3B-90A1-4CC3-8E3A-BE4CA0AAA2AF}"/>
              </a:ext>
            </a:extLst>
          </p:cNvPr>
          <p:cNvSpPr/>
          <p:nvPr/>
        </p:nvSpPr>
        <p:spPr>
          <a:xfrm>
            <a:off x="3788191" y="4633331"/>
            <a:ext cx="4458985" cy="942484"/>
          </a:xfrm>
          <a:prstGeom prst="wedgeRectCallout">
            <a:avLst>
              <a:gd name="adj1" fmla="val 72548"/>
              <a:gd name="adj2" fmla="val -61265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Java is really popular right now.</a:t>
            </a:r>
          </a:p>
          <a:p>
            <a:pPr algn="ctr"/>
            <a:r>
              <a:rPr lang="en-US" sz="2400" dirty="0"/>
              <a:t>It’ll bring in the investors and stuff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E83E34-0ACD-4A7E-955B-0787207F22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26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CAB89AF-A7CB-4A57-87AA-3D268DB2C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51" y="2216918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7CD15A-4A19-4FBE-876F-49FEA9BF838E}"/>
              </a:ext>
            </a:extLst>
          </p:cNvPr>
          <p:cNvSpPr txBox="1"/>
          <p:nvPr/>
        </p:nvSpPr>
        <p:spPr>
          <a:xfrm>
            <a:off x="569651" y="4312418"/>
            <a:ext cx="209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Brendan </a:t>
            </a:r>
            <a:r>
              <a:rPr lang="en-US" sz="2000" dirty="0" err="1"/>
              <a:t>Eich</a:t>
            </a:r>
            <a:endParaRPr lang="en-US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F563DF9-66A0-48E7-BE97-DA535C1C5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20"/>
          <a:stretch/>
        </p:blipFill>
        <p:spPr bwMode="auto">
          <a:xfrm>
            <a:off x="9370223" y="2117653"/>
            <a:ext cx="2252126" cy="214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C79FA7-E8D1-4CFA-8ABC-0FBBA6A5D35F}"/>
              </a:ext>
            </a:extLst>
          </p:cNvPr>
          <p:cNvSpPr txBox="1"/>
          <p:nvPr/>
        </p:nvSpPr>
        <p:spPr>
          <a:xfrm>
            <a:off x="9370223" y="4233221"/>
            <a:ext cx="209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Netscape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E4AAAEF-00FB-44D7-BE8C-FED27F21FE13}"/>
              </a:ext>
            </a:extLst>
          </p:cNvPr>
          <p:cNvSpPr/>
          <p:nvPr/>
        </p:nvSpPr>
        <p:spPr>
          <a:xfrm>
            <a:off x="3788194" y="2404153"/>
            <a:ext cx="4458985" cy="2609636"/>
          </a:xfrm>
          <a:prstGeom prst="wedgeRectCallout">
            <a:avLst>
              <a:gd name="adj1" fmla="val -69388"/>
              <a:gd name="adj2" fmla="val -12151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 hope our decision to name our programming language after a completely different programming language doesn’t cause huge amounts of unnecessary confusion down the line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7BD1637-845F-4EE9-A160-242915B3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52890" cy="1042435"/>
          </a:xfrm>
        </p:spPr>
        <p:txBody>
          <a:bodyPr/>
          <a:lstStyle/>
          <a:p>
            <a:r>
              <a:rPr lang="en-US" dirty="0"/>
              <a:t>1995: JavaScript is Created (3/4)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099CD6-7AFC-41B9-AB48-CF28F0E83D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5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060D6D-BA82-45CE-93DD-C3C537FF41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1030D-ED30-45DA-8FAE-7379C3898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19" r="23714" b="14858"/>
          <a:stretch/>
        </p:blipFill>
        <p:spPr>
          <a:xfrm>
            <a:off x="0" y="663539"/>
            <a:ext cx="12192000" cy="5530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21F6E4-0AA8-4380-90A6-A49FF435A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0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Internet Explorer logo PNG images free download">
            <a:extLst>
              <a:ext uri="{FF2B5EF4-FFF2-40B4-BE49-F238E27FC236}">
                <a16:creationId xmlns:a16="http://schemas.microsoft.com/office/drawing/2014/main" id="{6D80FF5B-F96F-491C-8A66-BB2D8C387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890" y="3019560"/>
            <a:ext cx="2357838" cy="235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E4AAAEF-00FB-44D7-BE8C-FED27F21FE13}"/>
              </a:ext>
            </a:extLst>
          </p:cNvPr>
          <p:cNvSpPr/>
          <p:nvPr/>
        </p:nvSpPr>
        <p:spPr>
          <a:xfrm>
            <a:off x="1616764" y="2063468"/>
            <a:ext cx="5989983" cy="1365532"/>
          </a:xfrm>
          <a:prstGeom prst="wedgeRectCallout">
            <a:avLst>
              <a:gd name="adj1" fmla="val 65312"/>
              <a:gd name="adj2" fmla="val 58183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This JavaScript thing is pretty cool, we should make something like that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7BD1637-845F-4EE9-A160-242915B3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52890" cy="1042435"/>
          </a:xfrm>
        </p:spPr>
        <p:txBody>
          <a:bodyPr/>
          <a:lstStyle/>
          <a:p>
            <a:r>
              <a:rPr lang="en-US" dirty="0"/>
              <a:t>1996: JScript is Created (1/5)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9B21CB-FCEC-4904-967F-01DAAA5586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5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BD1637-845F-4EE9-A160-242915B3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52890" cy="1042435"/>
          </a:xfrm>
        </p:spPr>
        <p:txBody>
          <a:bodyPr/>
          <a:lstStyle/>
          <a:p>
            <a:r>
              <a:rPr lang="en-US" dirty="0"/>
              <a:t>1996: JScript is Created (2/5)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7CCA6E-313F-4C7D-9B6B-86ECA990C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42"/>
          <a:stretch/>
        </p:blipFill>
        <p:spPr bwMode="auto">
          <a:xfrm>
            <a:off x="1481277" y="2902227"/>
            <a:ext cx="9677562" cy="19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9702E3-923B-428A-998A-EF22B8764B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6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8659</TotalTime>
  <Words>429</Words>
  <Application>Microsoft Office PowerPoint</Application>
  <PresentationFormat>Widescreen</PresentationFormat>
  <Paragraphs>52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Making Games of the JavaScript Variety</vt:lpstr>
      <vt:lpstr>Blatant, but hopefully not excessive, self-promotion</vt:lpstr>
      <vt:lpstr>History of JavaScript</vt:lpstr>
      <vt:lpstr>1995: JavaScript is Created (1/4)</vt:lpstr>
      <vt:lpstr>1995: JavaScript is Created (2/4)</vt:lpstr>
      <vt:lpstr>1995: JavaScript is Created (3/4)</vt:lpstr>
      <vt:lpstr>PowerPoint Presentation</vt:lpstr>
      <vt:lpstr>1996: JScript is Created (1/5)</vt:lpstr>
      <vt:lpstr>1996: JScript is Created (2/5)</vt:lpstr>
      <vt:lpstr>1996: JScript is Created (3/5)</vt:lpstr>
      <vt:lpstr>1996: JScript is Created (4/5)</vt:lpstr>
      <vt:lpstr>1996: JScript is Created (5/5)</vt:lpstr>
      <vt:lpstr>2005: ActionScript 3 almost becomes ECMAScript 4 (1/4)</vt:lpstr>
      <vt:lpstr>2005: ActionScript 3 almost becomes ECMAScript 4 (2/4)</vt:lpstr>
      <vt:lpstr>2005: ActionScript 3 almost becomes ECMAScript 4 (3/4)</vt:lpstr>
      <vt:lpstr>2005: ActionScript 3 almost becomes ECMAScript 4 (4/4)</vt:lpstr>
      <vt:lpstr>2009: JavaScript becomes standard as ECMAScript 5 (1/5)</vt:lpstr>
      <vt:lpstr>2009: JavaScript becomes standard as ECMAScript 5 (1/5)</vt:lpstr>
      <vt:lpstr>PowerPoint Presentation</vt:lpstr>
      <vt:lpstr>2009: JavaScript becomes standard as ECMAScript 5 (4/5)</vt:lpstr>
      <vt:lpstr>PowerPoint Presentation</vt:lpstr>
      <vt:lpstr>TL;DR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JavaScript</dc:title>
  <dc:creator>pedz@erols.com</dc:creator>
  <cp:lastModifiedBy>pedz@erols.com</cp:lastModifiedBy>
  <cp:revision>16</cp:revision>
  <dcterms:created xsi:type="dcterms:W3CDTF">2021-06-21T17:10:02Z</dcterms:created>
  <dcterms:modified xsi:type="dcterms:W3CDTF">2021-06-27T17:29:30Z</dcterms:modified>
</cp:coreProperties>
</file>